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59" r:id="rId5"/>
    <p:sldId id="265" r:id="rId6"/>
    <p:sldId id="261" r:id="rId7"/>
    <p:sldId id="262" r:id="rId8"/>
    <p:sldId id="266" r:id="rId9"/>
    <p:sldId id="267" r:id="rId10"/>
    <p:sldId id="269" r:id="rId11"/>
    <p:sldId id="268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7800"/>
    <a:srgbClr val="E2A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0FAD7-1D0D-4E8B-A7C4-0AB9B7EC9AA2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1D089-6745-4693-A528-FBE9441215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1D089-6745-4693-A528-FBE944121504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06/06/2013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tmasvsmt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821649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Reunião da CIB de 06/06/2013</a:t>
            </a:r>
            <a:endParaRPr lang="pt-BR" sz="36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969521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Sistema Vigilante 2012/2013</a:t>
            </a:r>
          </a:p>
          <a:p>
            <a:pPr marL="457200" indent="-457200"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Informes gerais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4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Para validar o acesso deve-se observar: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- as solicitações do usuário; 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- a documentação apresentada, sendo: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Usuário gestor REGIONAL: imprimir o formulário, assinar e enviar ao GTMA;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Usuário Técnico Regional e Gestor Municipal: imprimir o formulário, assinar e enviar ao Gestor REGIONAL;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Usuário Técnico Municipal: imprimir o formulário, assinar e enviar ao Gestor MUNICIPAL; 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Validação do cadastro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GTMA-VS </a:t>
            </a:r>
          </a:p>
          <a:p>
            <a:pPr lvl="4"/>
            <a:r>
              <a:rPr lang="pt-BR" dirty="0" smtClean="0">
                <a:latin typeface="Arial" pitchFamily="34" charset="0"/>
                <a:cs typeface="Arial" pitchFamily="34" charset="0"/>
              </a:rPr>
              <a:t>Telefone: (65) 3613-5328</a:t>
            </a:r>
          </a:p>
          <a:p>
            <a:pPr lvl="4"/>
            <a:r>
              <a:rPr lang="pt-BR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pt-B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3"/>
              </a:rPr>
              <a:t>gtmasvsmt@gmail.com</a:t>
            </a:r>
            <a:endParaRPr lang="pt-BR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4"/>
            <a:r>
              <a:rPr lang="pt-BR" smtClean="0">
                <a:latin typeface="Arial" pitchFamily="34" charset="0"/>
                <a:cs typeface="Arial" pitchFamily="34" charset="0"/>
              </a:rPr>
              <a:t>Malu/Lívia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/Ana</a:t>
            </a:r>
          </a:p>
          <a:p>
            <a:pPr lvl="4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COTINF </a:t>
            </a:r>
          </a:p>
          <a:p>
            <a:pPr lvl="4"/>
            <a:r>
              <a:rPr lang="pt-BR" dirty="0" smtClean="0">
                <a:latin typeface="Arial" pitchFamily="34" charset="0"/>
                <a:cs typeface="Arial" pitchFamily="34" charset="0"/>
              </a:rPr>
              <a:t>Telefone: (65) 3613-5326</a:t>
            </a:r>
          </a:p>
          <a:p>
            <a:pPr lvl="4"/>
            <a:r>
              <a:rPr lang="pt-BR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pt-B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negreiro273@gmail.com.br</a:t>
            </a:r>
          </a:p>
          <a:p>
            <a:pPr lvl="4"/>
            <a:r>
              <a:rPr lang="pt-BR" dirty="0" err="1" smtClean="0">
                <a:latin typeface="Arial" pitchFamily="34" charset="0"/>
                <a:cs typeface="Arial" pitchFamily="34" charset="0"/>
              </a:rPr>
              <a:t>Uemerson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Contatos </a:t>
            </a:r>
            <a:endParaRPr lang="pt-BR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55576" y="1769361"/>
            <a:ext cx="7416824" cy="360385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É uma ferramenta para agregação / consolidação de dados que busca facilitar / agilizar o monitoramento e avaliação dos indicadores de interesse da vigilância em saúde do estado. </a:t>
            </a:r>
          </a:p>
          <a:p>
            <a:pPr algn="just">
              <a:buNone/>
            </a:pP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 que é o VIGILANTE?</a:t>
            </a:r>
            <a:endParaRPr lang="pt-BR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69361"/>
            <a:ext cx="8229600" cy="360385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Instituir a rotina de monitoramento e avaliação;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Fornecer sistematicamente informações </a:t>
            </a:r>
            <a:r>
              <a:rPr lang="pt-BR" dirty="0">
                <a:latin typeface="Arial" pitchFamily="34" charset="0"/>
                <a:cs typeface="Arial" pitchFamily="34" charset="0"/>
              </a:rPr>
              <a:t>aos gestores sobre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seu território;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Produzir informações para nortear a tomada de decisão;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effectLst/>
                <a:latin typeface="Arial" pitchFamily="34" charset="0"/>
                <a:cs typeface="Arial" pitchFamily="34" charset="0"/>
              </a:rPr>
              <a:t>Qual o objetivo do VIGILANTE?</a:t>
            </a:r>
            <a:endParaRPr lang="pt-BR" sz="32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1845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Dificuldades na consolidação da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PAVS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2010: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Desconhecimento de parâmetros e metas pactuadas;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Relatórios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enviados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em planilhas pelos ERS;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Inconsistência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 incomparabilidade dos dados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apresentados;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Unidades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medidas diversas (número absoluto, percentual, fração) utilizadas nos acordos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(pactuação) regionais;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Diferentes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interpretações do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instrutivo;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Inviabilidade de análise do conteúdo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RESULTADO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 Criação do Sistema Vigilante (Portaria 048/2012/GBSES).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350"/>
              </a:spcAft>
              <a:buNone/>
            </a:pPr>
            <a:endParaRPr lang="pt-BR" dirty="0" smtClean="0">
              <a:cs typeface="Arial" pitchFamily="34" charset="0"/>
            </a:endParaRP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Antecedentes</a:t>
            </a:r>
            <a:endParaRPr lang="pt-BR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8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PONTOS POSITIVOS:</a:t>
            </a:r>
          </a:p>
          <a:p>
            <a:pPr marL="365760" lvl="1" indent="-256032">
              <a:spcBef>
                <a:spcPts val="400"/>
              </a:spcBef>
              <a:buSzPct val="68000"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Construção de um sistema de monitoramento institucional;</a:t>
            </a:r>
          </a:p>
          <a:p>
            <a:pPr marL="365760" lvl="1" indent="-256032">
              <a:spcBef>
                <a:spcPts val="400"/>
              </a:spcBef>
              <a:buSzPct val="68000"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Permitiu a análise dos dados e elaboração de relatório final disponibilizado na página da SES;</a:t>
            </a:r>
          </a:p>
          <a:p>
            <a:pPr marL="365760" lvl="1" indent="-256032">
              <a:spcBef>
                <a:spcPts val="400"/>
              </a:spcBef>
              <a:buSzPct val="68000"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Possibilitou implementar melhorias no sistema e no processo de monitoramento e avaliação para os anos seguintes.</a:t>
            </a:r>
          </a:p>
          <a:p>
            <a:pPr marL="365760" lvl="1" indent="-256032">
              <a:spcBef>
                <a:spcPts val="400"/>
              </a:spcBef>
              <a:buSzPct val="68000"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PONTOS NEGATIVOS:</a:t>
            </a:r>
          </a:p>
          <a:p>
            <a:pPr lvl="0" algn="just"/>
            <a:r>
              <a:rPr lang="pt-BR" sz="1700" dirty="0" smtClean="0">
                <a:latin typeface="Arial" pitchFamily="34" charset="0"/>
                <a:cs typeface="Arial" pitchFamily="34" charset="0"/>
              </a:rPr>
              <a:t>Atraso para abertura e alimentação dos dados no sistema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(inoportuno);</a:t>
            </a:r>
          </a:p>
          <a:p>
            <a:pPr lvl="0" algn="just"/>
            <a:r>
              <a:rPr lang="pt-BR" sz="1700" dirty="0" smtClean="0">
                <a:latin typeface="Arial" pitchFamily="34" charset="0"/>
                <a:cs typeface="Arial" pitchFamily="34" charset="0"/>
              </a:rPr>
              <a:t>Abertura do sistema para inclusão dos dados em uma única vez prejudicou o monitoramento dos indicadores;</a:t>
            </a:r>
          </a:p>
          <a:p>
            <a:pPr lvl="0" algn="just"/>
            <a:r>
              <a:rPr lang="pt-BR" sz="1700" dirty="0" smtClean="0">
                <a:latin typeface="Arial" pitchFamily="34" charset="0"/>
                <a:cs typeface="Arial" pitchFamily="34" charset="0"/>
              </a:rPr>
              <a:t>Entrada dos dados foi realizada por usuários municipais e nível central (estado), gerando elevada inconsistência dos dados; </a:t>
            </a:r>
          </a:p>
          <a:p>
            <a:pPr lvl="0" algn="just"/>
            <a:r>
              <a:rPr lang="pt-BR" sz="1700" dirty="0" smtClean="0">
                <a:latin typeface="Arial" pitchFamily="34" charset="0"/>
                <a:cs typeface="Arial" pitchFamily="34" charset="0"/>
              </a:rPr>
              <a:t>Baixa homologação da área técnica, embora previstas duas fases de crítica para melhoria da qualidade dos dados (regional e nível central).</a:t>
            </a:r>
          </a:p>
          <a:p>
            <a:pPr lvl="0" algn="just">
              <a:buNone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endParaRPr lang="pt-BR" sz="17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 Vigilante 2011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68552"/>
          </a:xfrm>
        </p:spPr>
        <p:txBody>
          <a:bodyPr>
            <a:normAutofit/>
          </a:bodyPr>
          <a:lstStyle/>
          <a:p>
            <a:pPr marL="354013" indent="-354013" algn="just">
              <a:lnSpc>
                <a:spcPct val="160000"/>
              </a:lnSpc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Integração dos diversos instrumentos de indicadores (PAVS, COAP, MAP-VS);</a:t>
            </a:r>
          </a:p>
          <a:p>
            <a:pPr marL="354013" indent="-354013"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Implementação dos módulos monitoramento (indicadores de processo e resultado) e diagnóstico (indicadores de estrutura); </a:t>
            </a:r>
          </a:p>
          <a:p>
            <a:pPr marL="354013" indent="-354013"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Implementação de uma nova estrutura de usuários;</a:t>
            </a:r>
          </a:p>
          <a:p>
            <a:pPr marL="354013" indent="-354013" algn="just">
              <a:lnSpc>
                <a:spcPct val="160000"/>
              </a:lnSpc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maior parte dos dados serão obtidos de fontes oficiais (SI) automaticamente;</a:t>
            </a:r>
          </a:p>
          <a:p>
            <a:pPr marL="0">
              <a:lnSpc>
                <a:spcPct val="16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 que mudou no VIGILANTE 2013</a:t>
            </a:r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89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18457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2012</a:t>
            </a:r>
          </a:p>
          <a:p>
            <a:pPr lvl="1"/>
            <a:r>
              <a:rPr lang="pt-BR" dirty="0" smtClean="0">
                <a:latin typeface="Arial" pitchFamily="34" charset="0"/>
                <a:cs typeface="Arial" pitchFamily="34" charset="0"/>
              </a:rPr>
              <a:t>Elaboração  e divulgação do relatório PAVS 2011;</a:t>
            </a:r>
          </a:p>
          <a:p>
            <a:pPr lvl="1"/>
            <a:r>
              <a:rPr lang="pt-BR" dirty="0" smtClean="0">
                <a:latin typeface="Arial" pitchFamily="34" charset="0"/>
                <a:cs typeface="Arial" pitchFamily="34" charset="0"/>
              </a:rPr>
              <a:t>Consulta dos usuários do sistema sobre as necessidades de aperfeiçoamento;</a:t>
            </a:r>
          </a:p>
          <a:p>
            <a:pPr lvl="1"/>
            <a:r>
              <a:rPr lang="pt-BR" dirty="0" smtClean="0">
                <a:latin typeface="Arial" pitchFamily="34" charset="0"/>
                <a:cs typeface="Arial" pitchFamily="34" charset="0"/>
              </a:rPr>
              <a:t>Inicio do processo de aperfeiçoamento de sistema.</a:t>
            </a:r>
          </a:p>
          <a:p>
            <a:pPr lvl="1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2013</a:t>
            </a:r>
          </a:p>
          <a:p>
            <a:pPr lvl="1"/>
            <a:r>
              <a:rPr lang="pt-BR" dirty="0" smtClean="0">
                <a:latin typeface="Arial" pitchFamily="34" charset="0"/>
                <a:cs typeface="Arial" pitchFamily="34" charset="0"/>
              </a:rPr>
              <a:t>Finalização da nova versão do sistema – GTMA/COTINF;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Elaboração do material didático - GTMA;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Treinamento dos técnicos dos ERS (17 e 18 de julho) - GTMA;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Definição de agenda regional para multiplicação aos municípios - ERS; 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Cadastro dos Usuários do Sistema: 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1ª etapa: gestores regionais – dias 12, 13 e 14/06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2ª etapa: técnicos dos ERS e gestores municipais – 18 a 28/06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3ª etapa: técnicos municipais – 01 a 12/7</a:t>
            </a:r>
          </a:p>
          <a:p>
            <a:pPr lvl="1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pt-B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pt-B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Agenda 2012/2013</a:t>
            </a:r>
            <a:endParaRPr lang="pt-BR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75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No sistema VIGILANTE há dois perfis de acesso ao sistema: técnico e gestor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Funções do técnico: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entrada de dados e  homologação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Funções do gestor: 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entrada de dados, homologação e gerenciamento de usuários do sistema.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624736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Perfis de acesso ao sistema</a:t>
            </a:r>
            <a:br>
              <a:rPr lang="pt-BR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pt-BR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Há dois níveis de permissão para utilização do sistema: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Alimentação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alimentar / homologar dados e visualizar relatórios.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Visualização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somente retirada relatórios.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04856" cy="1066130"/>
          </a:xfrm>
        </p:spPr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chemeClr val="tx1"/>
                </a:solidFill>
              </a:rPr>
              <a:t/>
            </a:r>
            <a:br>
              <a:rPr lang="pt-BR" sz="3600" dirty="0" smtClean="0">
                <a:solidFill>
                  <a:schemeClr val="tx1"/>
                </a:solidFill>
              </a:rPr>
            </a:br>
            <a:r>
              <a:rPr lang="pt-BR" sz="36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Níveis de permissão do sistema</a:t>
            </a:r>
            <a:r>
              <a:rPr lang="pt-BR" sz="36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3600" dirty="0" smtClean="0">
                <a:effectLst/>
                <a:latin typeface="Arial" pitchFamily="34" charset="0"/>
                <a:cs typeface="Arial" pitchFamily="34" charset="0"/>
              </a:rPr>
            </a:br>
            <a:endParaRPr lang="pt-BR" sz="36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338</TotalTime>
  <Words>450</Words>
  <Application>Microsoft Office PowerPoint</Application>
  <PresentationFormat>Apresentação na tela (4:3)</PresentationFormat>
  <Paragraphs>84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Concurso</vt:lpstr>
      <vt:lpstr>Reunião da CIB de 06/06/2013</vt:lpstr>
      <vt:lpstr>O que é o VIGILANTE?</vt:lpstr>
      <vt:lpstr>Qual o objetivo do VIGILANTE?</vt:lpstr>
      <vt:lpstr>Antecedentes</vt:lpstr>
      <vt:lpstr>Sistema Vigilante 2011</vt:lpstr>
      <vt:lpstr>O que mudou no VIGILANTE 2013?</vt:lpstr>
      <vt:lpstr>Agenda 2012/2013</vt:lpstr>
      <vt:lpstr> Perfis de acesso ao sistema </vt:lpstr>
      <vt:lpstr> Níveis de permissão do sistema </vt:lpstr>
      <vt:lpstr>Validação do cadastro</vt:lpstr>
      <vt:lpstr>Contatos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Reunião da CIB de ___/___/ 2013</dc:title>
  <dc:creator>Fabio</dc:creator>
  <cp:lastModifiedBy>SES</cp:lastModifiedBy>
  <cp:revision>44</cp:revision>
  <dcterms:created xsi:type="dcterms:W3CDTF">2013-05-23T18:48:41Z</dcterms:created>
  <dcterms:modified xsi:type="dcterms:W3CDTF">2013-06-06T22:03:21Z</dcterms:modified>
</cp:coreProperties>
</file>